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B375EF-0EC3-4F46-9DB5-E957E91DD067}" v="633" dt="2019-12-04T08:17:55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0" autoAdjust="0"/>
    <p:restoredTop sz="77787" autoAdjust="0"/>
  </p:normalViewPr>
  <p:slideViewPr>
    <p:cSldViewPr snapToGrid="0">
      <p:cViewPr varScale="1">
        <p:scale>
          <a:sx n="122" d="100"/>
          <a:sy n="122" d="100"/>
        </p:scale>
        <p:origin x="147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1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D5B82-507C-456D-A41B-B4A93A6A34E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25583A-BE07-433F-9074-7FC73C3208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Devices, or things</a:t>
          </a:r>
          <a:endParaRPr lang="en-US" dirty="0"/>
        </a:p>
      </dgm:t>
    </dgm:pt>
    <dgm:pt modelId="{FC49099D-8336-43B8-8B88-052AFFB76A43}" type="parTrans" cxnId="{A4B10EC5-FF25-4C4D-923A-C60D3800CED8}">
      <dgm:prSet/>
      <dgm:spPr/>
      <dgm:t>
        <a:bodyPr/>
        <a:lstStyle/>
        <a:p>
          <a:endParaRPr lang="en-US"/>
        </a:p>
      </dgm:t>
    </dgm:pt>
    <dgm:pt modelId="{6BCACA17-8C24-4D91-B176-FA47A16470FB}" type="sibTrans" cxnId="{A4B10EC5-FF25-4C4D-923A-C60D3800CE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B6FB4D-5D00-4222-BB35-4FC7C839C2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Central hub, or gateway</a:t>
          </a:r>
          <a:endParaRPr lang="en-US" dirty="0"/>
        </a:p>
      </dgm:t>
    </dgm:pt>
    <dgm:pt modelId="{D4D618E7-25A8-49C8-842B-2255A84DAF15}" type="parTrans" cxnId="{EC9D215D-462A-4136-B47A-6870013742B5}">
      <dgm:prSet/>
      <dgm:spPr/>
      <dgm:t>
        <a:bodyPr/>
        <a:lstStyle/>
        <a:p>
          <a:endParaRPr lang="en-US"/>
        </a:p>
      </dgm:t>
    </dgm:pt>
    <dgm:pt modelId="{55EA78D5-7EB4-4C94-81DF-9EF7E476D34D}" type="sibTrans" cxnId="{EC9D215D-462A-4136-B47A-6870013742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E84314-A6AB-4C0D-898C-23BC9408E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UI</a:t>
          </a:r>
          <a:endParaRPr lang="en-US"/>
        </a:p>
      </dgm:t>
    </dgm:pt>
    <dgm:pt modelId="{168DA1A8-E44D-4940-A41C-C92530E5AB07}" type="parTrans" cxnId="{3F074632-E75A-42D4-9AE9-1C76BAA2D71E}">
      <dgm:prSet/>
      <dgm:spPr/>
      <dgm:t>
        <a:bodyPr/>
        <a:lstStyle/>
        <a:p>
          <a:endParaRPr lang="en-US"/>
        </a:p>
      </dgm:t>
    </dgm:pt>
    <dgm:pt modelId="{27445F4D-A8AD-4D84-BE4B-A4CFA29BC787}" type="sibTrans" cxnId="{3F074632-E75A-42D4-9AE9-1C76BAA2D7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6EB639-9ECC-47E0-A321-0FBC6B56CA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Protocols</a:t>
          </a:r>
          <a:endParaRPr lang="en-US"/>
        </a:p>
      </dgm:t>
    </dgm:pt>
    <dgm:pt modelId="{FD5C5F5D-B90C-4B85-9771-A3D1988B1521}" type="parTrans" cxnId="{014EF2A1-6407-4DC6-84AC-00C97DEE2F6C}">
      <dgm:prSet/>
      <dgm:spPr/>
      <dgm:t>
        <a:bodyPr/>
        <a:lstStyle/>
        <a:p>
          <a:endParaRPr lang="en-US"/>
        </a:p>
      </dgm:t>
    </dgm:pt>
    <dgm:pt modelId="{8B9CB3C2-0921-4A35-A57F-8F5F2B9E00E5}" type="sibTrans" cxnId="{014EF2A1-6407-4DC6-84AC-00C97DEE2F6C}">
      <dgm:prSet/>
      <dgm:spPr/>
      <dgm:t>
        <a:bodyPr/>
        <a:lstStyle/>
        <a:p>
          <a:endParaRPr lang="en-US"/>
        </a:p>
      </dgm:t>
    </dgm:pt>
    <dgm:pt modelId="{7AFB40A9-E656-4315-B8D8-0106D0CAC089}" type="pres">
      <dgm:prSet presAssocID="{C45D5B82-507C-456D-A41B-B4A93A6A34E9}" presName="root" presStyleCnt="0">
        <dgm:presLayoutVars>
          <dgm:dir/>
          <dgm:resizeHandles val="exact"/>
        </dgm:presLayoutVars>
      </dgm:prSet>
      <dgm:spPr/>
    </dgm:pt>
    <dgm:pt modelId="{96B4C609-C04B-45F4-8118-A1A1A35942BB}" type="pres">
      <dgm:prSet presAssocID="{C45D5B82-507C-456D-A41B-B4A93A6A34E9}" presName="container" presStyleCnt="0">
        <dgm:presLayoutVars>
          <dgm:dir/>
          <dgm:resizeHandles val="exact"/>
        </dgm:presLayoutVars>
      </dgm:prSet>
      <dgm:spPr/>
    </dgm:pt>
    <dgm:pt modelId="{46447253-2B1A-4633-8189-37ADCA6434F8}" type="pres">
      <dgm:prSet presAssocID="{3425583A-BE07-433F-9074-7FC73C3208CA}" presName="compNode" presStyleCnt="0"/>
      <dgm:spPr/>
    </dgm:pt>
    <dgm:pt modelId="{E28ABEC5-79B5-46AE-898F-E694697B8149}" type="pres">
      <dgm:prSet presAssocID="{3425583A-BE07-433F-9074-7FC73C3208CA}" presName="iconBgRect" presStyleLbl="bgShp" presStyleIdx="0" presStyleCnt="4"/>
      <dgm:spPr/>
    </dgm:pt>
    <dgm:pt modelId="{25B36392-1D17-49C7-AC18-3860A138F710}" type="pres">
      <dgm:prSet presAssocID="{3425583A-BE07-433F-9074-7FC73C3208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7FD6F03D-065A-41F6-A882-E5D8BBC9C0C2}" type="pres">
      <dgm:prSet presAssocID="{3425583A-BE07-433F-9074-7FC73C3208CA}" presName="spaceRect" presStyleCnt="0"/>
      <dgm:spPr/>
    </dgm:pt>
    <dgm:pt modelId="{4668F511-97CC-405F-A4E4-F2D721B9C6B0}" type="pres">
      <dgm:prSet presAssocID="{3425583A-BE07-433F-9074-7FC73C3208CA}" presName="textRect" presStyleLbl="revTx" presStyleIdx="0" presStyleCnt="4">
        <dgm:presLayoutVars>
          <dgm:chMax val="1"/>
          <dgm:chPref val="1"/>
        </dgm:presLayoutVars>
      </dgm:prSet>
      <dgm:spPr/>
    </dgm:pt>
    <dgm:pt modelId="{3B7F2F86-6638-429F-BA82-17FC7D56A86C}" type="pres">
      <dgm:prSet presAssocID="{6BCACA17-8C24-4D91-B176-FA47A16470FB}" presName="sibTrans" presStyleLbl="sibTrans2D1" presStyleIdx="0" presStyleCnt="0"/>
      <dgm:spPr/>
    </dgm:pt>
    <dgm:pt modelId="{06A551B5-7D68-4B0D-94F3-68A0E1209BEF}" type="pres">
      <dgm:prSet presAssocID="{4CB6FB4D-5D00-4222-BB35-4FC7C839C21B}" presName="compNode" presStyleCnt="0"/>
      <dgm:spPr/>
    </dgm:pt>
    <dgm:pt modelId="{E94E3B2B-06CE-4B0B-B24A-3EE51CB24E21}" type="pres">
      <dgm:prSet presAssocID="{4CB6FB4D-5D00-4222-BB35-4FC7C839C21B}" presName="iconBgRect" presStyleLbl="bgShp" presStyleIdx="1" presStyleCnt="4"/>
      <dgm:spPr/>
    </dgm:pt>
    <dgm:pt modelId="{86C74D02-D6C9-4187-B742-4E64A7AA6F46}" type="pres">
      <dgm:prSet presAssocID="{4CB6FB4D-5D00-4222-BB35-4FC7C839C2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6A83772-7560-4307-9E79-4E09325D8F5A}" type="pres">
      <dgm:prSet presAssocID="{4CB6FB4D-5D00-4222-BB35-4FC7C839C21B}" presName="spaceRect" presStyleCnt="0"/>
      <dgm:spPr/>
    </dgm:pt>
    <dgm:pt modelId="{41793726-DCF5-4842-80C2-B62D1A7F5B22}" type="pres">
      <dgm:prSet presAssocID="{4CB6FB4D-5D00-4222-BB35-4FC7C839C21B}" presName="textRect" presStyleLbl="revTx" presStyleIdx="1" presStyleCnt="4">
        <dgm:presLayoutVars>
          <dgm:chMax val="1"/>
          <dgm:chPref val="1"/>
        </dgm:presLayoutVars>
      </dgm:prSet>
      <dgm:spPr/>
    </dgm:pt>
    <dgm:pt modelId="{B8B40D77-AC40-4DBA-8D5D-A675135F072F}" type="pres">
      <dgm:prSet presAssocID="{55EA78D5-7EB4-4C94-81DF-9EF7E476D34D}" presName="sibTrans" presStyleLbl="sibTrans2D1" presStyleIdx="0" presStyleCnt="0"/>
      <dgm:spPr/>
    </dgm:pt>
    <dgm:pt modelId="{57DF9A5B-94B3-4413-8573-65E36980BFB1}" type="pres">
      <dgm:prSet presAssocID="{E6E84314-A6AB-4C0D-898C-23BC9408E943}" presName="compNode" presStyleCnt="0"/>
      <dgm:spPr/>
    </dgm:pt>
    <dgm:pt modelId="{92589D34-93E0-4B21-8436-3C798C40A31E}" type="pres">
      <dgm:prSet presAssocID="{E6E84314-A6AB-4C0D-898C-23BC9408E943}" presName="iconBgRect" presStyleLbl="bgShp" presStyleIdx="2" presStyleCnt="4"/>
      <dgm:spPr/>
    </dgm:pt>
    <dgm:pt modelId="{10F4ADB3-3C10-4E1B-A949-05CDA50236B7}" type="pres">
      <dgm:prSet presAssocID="{E6E84314-A6AB-4C0D-898C-23BC9408E9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iUx"/>
        </a:ext>
      </dgm:extLst>
    </dgm:pt>
    <dgm:pt modelId="{D2B19465-662C-4E76-B157-92B86BC21DE8}" type="pres">
      <dgm:prSet presAssocID="{E6E84314-A6AB-4C0D-898C-23BC9408E943}" presName="spaceRect" presStyleCnt="0"/>
      <dgm:spPr/>
    </dgm:pt>
    <dgm:pt modelId="{FF309A16-7CDD-44F4-ABC5-AFEEAED0C922}" type="pres">
      <dgm:prSet presAssocID="{E6E84314-A6AB-4C0D-898C-23BC9408E943}" presName="textRect" presStyleLbl="revTx" presStyleIdx="2" presStyleCnt="4">
        <dgm:presLayoutVars>
          <dgm:chMax val="1"/>
          <dgm:chPref val="1"/>
        </dgm:presLayoutVars>
      </dgm:prSet>
      <dgm:spPr/>
    </dgm:pt>
    <dgm:pt modelId="{DA966C06-1792-4408-8226-C7BB2841FD48}" type="pres">
      <dgm:prSet presAssocID="{27445F4D-A8AD-4D84-BE4B-A4CFA29BC787}" presName="sibTrans" presStyleLbl="sibTrans2D1" presStyleIdx="0" presStyleCnt="0"/>
      <dgm:spPr/>
    </dgm:pt>
    <dgm:pt modelId="{48D8832D-96F9-447B-BE89-36858314E358}" type="pres">
      <dgm:prSet presAssocID="{AE6EB639-9ECC-47E0-A321-0FBC6B56CA93}" presName="compNode" presStyleCnt="0"/>
      <dgm:spPr/>
    </dgm:pt>
    <dgm:pt modelId="{FD83D027-9639-41A5-B3F4-6CA6EC002C89}" type="pres">
      <dgm:prSet presAssocID="{AE6EB639-9ECC-47E0-A321-0FBC6B56CA93}" presName="iconBgRect" presStyleLbl="bgShp" presStyleIdx="3" presStyleCnt="4"/>
      <dgm:spPr/>
    </dgm:pt>
    <dgm:pt modelId="{0BC1BAC7-107A-4AB1-9BB4-B51D9F326065}" type="pres">
      <dgm:prSet presAssocID="{AE6EB639-9ECC-47E0-A321-0FBC6B56CA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40EB3C1-43F9-41C0-AC1D-7D93C76A5CCD}" type="pres">
      <dgm:prSet presAssocID="{AE6EB639-9ECC-47E0-A321-0FBC6B56CA93}" presName="spaceRect" presStyleCnt="0"/>
      <dgm:spPr/>
    </dgm:pt>
    <dgm:pt modelId="{8EAA0C61-548B-42D5-BA45-139750814661}" type="pres">
      <dgm:prSet presAssocID="{AE6EB639-9ECC-47E0-A321-0FBC6B56CA9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9DC972D-DE13-4A8E-A3BE-B8F8808FF8F7}" type="presOf" srcId="{4CB6FB4D-5D00-4222-BB35-4FC7C839C21B}" destId="{41793726-DCF5-4842-80C2-B62D1A7F5B22}" srcOrd="0" destOrd="0" presId="urn:microsoft.com/office/officeart/2018/2/layout/IconCircleList"/>
    <dgm:cxn modelId="{3F074632-E75A-42D4-9AE9-1C76BAA2D71E}" srcId="{C45D5B82-507C-456D-A41B-B4A93A6A34E9}" destId="{E6E84314-A6AB-4C0D-898C-23BC9408E943}" srcOrd="2" destOrd="0" parTransId="{168DA1A8-E44D-4940-A41C-C92530E5AB07}" sibTransId="{27445F4D-A8AD-4D84-BE4B-A4CFA29BC787}"/>
    <dgm:cxn modelId="{567A3B3D-9BAD-4F34-B2F1-7F76B27168AE}" type="presOf" srcId="{55EA78D5-7EB4-4C94-81DF-9EF7E476D34D}" destId="{B8B40D77-AC40-4DBA-8D5D-A675135F072F}" srcOrd="0" destOrd="0" presId="urn:microsoft.com/office/officeart/2018/2/layout/IconCircleList"/>
    <dgm:cxn modelId="{EC9D215D-462A-4136-B47A-6870013742B5}" srcId="{C45D5B82-507C-456D-A41B-B4A93A6A34E9}" destId="{4CB6FB4D-5D00-4222-BB35-4FC7C839C21B}" srcOrd="1" destOrd="0" parTransId="{D4D618E7-25A8-49C8-842B-2255A84DAF15}" sibTransId="{55EA78D5-7EB4-4C94-81DF-9EF7E476D34D}"/>
    <dgm:cxn modelId="{F6807F4A-51FE-479C-AB97-B08AA6EC85DA}" type="presOf" srcId="{C45D5B82-507C-456D-A41B-B4A93A6A34E9}" destId="{7AFB40A9-E656-4315-B8D8-0106D0CAC089}" srcOrd="0" destOrd="0" presId="urn:microsoft.com/office/officeart/2018/2/layout/IconCircleList"/>
    <dgm:cxn modelId="{B6150470-A947-4DA7-A14A-5E35A4143D1A}" type="presOf" srcId="{27445F4D-A8AD-4D84-BE4B-A4CFA29BC787}" destId="{DA966C06-1792-4408-8226-C7BB2841FD48}" srcOrd="0" destOrd="0" presId="urn:microsoft.com/office/officeart/2018/2/layout/IconCircleList"/>
    <dgm:cxn modelId="{8B1F228E-5650-4200-BC1D-4A402C8D48CF}" type="presOf" srcId="{AE6EB639-9ECC-47E0-A321-0FBC6B56CA93}" destId="{8EAA0C61-548B-42D5-BA45-139750814661}" srcOrd="0" destOrd="0" presId="urn:microsoft.com/office/officeart/2018/2/layout/IconCircleList"/>
    <dgm:cxn modelId="{B2F29F8E-2AD4-43A7-9C5E-823ABB428453}" type="presOf" srcId="{6BCACA17-8C24-4D91-B176-FA47A16470FB}" destId="{3B7F2F86-6638-429F-BA82-17FC7D56A86C}" srcOrd="0" destOrd="0" presId="urn:microsoft.com/office/officeart/2018/2/layout/IconCircleList"/>
    <dgm:cxn modelId="{5F020F98-1F64-41D0-889F-FE2DC7609C19}" type="presOf" srcId="{E6E84314-A6AB-4C0D-898C-23BC9408E943}" destId="{FF309A16-7CDD-44F4-ABC5-AFEEAED0C922}" srcOrd="0" destOrd="0" presId="urn:microsoft.com/office/officeart/2018/2/layout/IconCircleList"/>
    <dgm:cxn modelId="{014EF2A1-6407-4DC6-84AC-00C97DEE2F6C}" srcId="{C45D5B82-507C-456D-A41B-B4A93A6A34E9}" destId="{AE6EB639-9ECC-47E0-A321-0FBC6B56CA93}" srcOrd="3" destOrd="0" parTransId="{FD5C5F5D-B90C-4B85-9771-A3D1988B1521}" sibTransId="{8B9CB3C2-0921-4A35-A57F-8F5F2B9E00E5}"/>
    <dgm:cxn modelId="{A4B10EC5-FF25-4C4D-923A-C60D3800CED8}" srcId="{C45D5B82-507C-456D-A41B-B4A93A6A34E9}" destId="{3425583A-BE07-433F-9074-7FC73C3208CA}" srcOrd="0" destOrd="0" parTransId="{FC49099D-8336-43B8-8B88-052AFFB76A43}" sibTransId="{6BCACA17-8C24-4D91-B176-FA47A16470FB}"/>
    <dgm:cxn modelId="{FC16FDD4-FA1B-452E-B9EF-B35E293B21E8}" type="presOf" srcId="{3425583A-BE07-433F-9074-7FC73C3208CA}" destId="{4668F511-97CC-405F-A4E4-F2D721B9C6B0}" srcOrd="0" destOrd="0" presId="urn:microsoft.com/office/officeart/2018/2/layout/IconCircleList"/>
    <dgm:cxn modelId="{587608A6-1927-4719-AE6E-7208BDCB602B}" type="presParOf" srcId="{7AFB40A9-E656-4315-B8D8-0106D0CAC089}" destId="{96B4C609-C04B-45F4-8118-A1A1A35942BB}" srcOrd="0" destOrd="0" presId="urn:microsoft.com/office/officeart/2018/2/layout/IconCircleList"/>
    <dgm:cxn modelId="{C3BC0F52-2BC0-48E9-883B-ACE1E30A10EA}" type="presParOf" srcId="{96B4C609-C04B-45F4-8118-A1A1A35942BB}" destId="{46447253-2B1A-4633-8189-37ADCA6434F8}" srcOrd="0" destOrd="0" presId="urn:microsoft.com/office/officeart/2018/2/layout/IconCircleList"/>
    <dgm:cxn modelId="{9E8E851D-E81F-4454-BDE9-D5FDB9509DA2}" type="presParOf" srcId="{46447253-2B1A-4633-8189-37ADCA6434F8}" destId="{E28ABEC5-79B5-46AE-898F-E694697B8149}" srcOrd="0" destOrd="0" presId="urn:microsoft.com/office/officeart/2018/2/layout/IconCircleList"/>
    <dgm:cxn modelId="{8D3DC3CB-2F61-4B1C-8F4C-6EAA5C915502}" type="presParOf" srcId="{46447253-2B1A-4633-8189-37ADCA6434F8}" destId="{25B36392-1D17-49C7-AC18-3860A138F710}" srcOrd="1" destOrd="0" presId="urn:microsoft.com/office/officeart/2018/2/layout/IconCircleList"/>
    <dgm:cxn modelId="{B6A9E02A-D87B-4D19-93D7-4FA22D3511D6}" type="presParOf" srcId="{46447253-2B1A-4633-8189-37ADCA6434F8}" destId="{7FD6F03D-065A-41F6-A882-E5D8BBC9C0C2}" srcOrd="2" destOrd="0" presId="urn:microsoft.com/office/officeart/2018/2/layout/IconCircleList"/>
    <dgm:cxn modelId="{279740AA-0743-4FBF-A6B0-BF0BC049B9D2}" type="presParOf" srcId="{46447253-2B1A-4633-8189-37ADCA6434F8}" destId="{4668F511-97CC-405F-A4E4-F2D721B9C6B0}" srcOrd="3" destOrd="0" presId="urn:microsoft.com/office/officeart/2018/2/layout/IconCircleList"/>
    <dgm:cxn modelId="{39C730F0-AB3D-49FE-8E61-409CD220EBE9}" type="presParOf" srcId="{96B4C609-C04B-45F4-8118-A1A1A35942BB}" destId="{3B7F2F86-6638-429F-BA82-17FC7D56A86C}" srcOrd="1" destOrd="0" presId="urn:microsoft.com/office/officeart/2018/2/layout/IconCircleList"/>
    <dgm:cxn modelId="{8C3665EE-9150-4CE8-9CEC-95DEA5946F5E}" type="presParOf" srcId="{96B4C609-C04B-45F4-8118-A1A1A35942BB}" destId="{06A551B5-7D68-4B0D-94F3-68A0E1209BEF}" srcOrd="2" destOrd="0" presId="urn:microsoft.com/office/officeart/2018/2/layout/IconCircleList"/>
    <dgm:cxn modelId="{AC389D62-1EE0-459F-A01F-FC0F33750751}" type="presParOf" srcId="{06A551B5-7D68-4B0D-94F3-68A0E1209BEF}" destId="{E94E3B2B-06CE-4B0B-B24A-3EE51CB24E21}" srcOrd="0" destOrd="0" presId="urn:microsoft.com/office/officeart/2018/2/layout/IconCircleList"/>
    <dgm:cxn modelId="{5A679CAC-B970-400F-91D5-10C8D56D4FC9}" type="presParOf" srcId="{06A551B5-7D68-4B0D-94F3-68A0E1209BEF}" destId="{86C74D02-D6C9-4187-B742-4E64A7AA6F46}" srcOrd="1" destOrd="0" presId="urn:microsoft.com/office/officeart/2018/2/layout/IconCircleList"/>
    <dgm:cxn modelId="{3DCAA7A5-8A85-4A89-9561-DF4A06436AAC}" type="presParOf" srcId="{06A551B5-7D68-4B0D-94F3-68A0E1209BEF}" destId="{06A83772-7560-4307-9E79-4E09325D8F5A}" srcOrd="2" destOrd="0" presId="urn:microsoft.com/office/officeart/2018/2/layout/IconCircleList"/>
    <dgm:cxn modelId="{72DEA3FF-E205-48BC-BDDC-BDFBED996773}" type="presParOf" srcId="{06A551B5-7D68-4B0D-94F3-68A0E1209BEF}" destId="{41793726-DCF5-4842-80C2-B62D1A7F5B22}" srcOrd="3" destOrd="0" presId="urn:microsoft.com/office/officeart/2018/2/layout/IconCircleList"/>
    <dgm:cxn modelId="{064334ED-82FD-4F5C-AB74-934D909123F3}" type="presParOf" srcId="{96B4C609-C04B-45F4-8118-A1A1A35942BB}" destId="{B8B40D77-AC40-4DBA-8D5D-A675135F072F}" srcOrd="3" destOrd="0" presId="urn:microsoft.com/office/officeart/2018/2/layout/IconCircleList"/>
    <dgm:cxn modelId="{41C59676-4F3B-4B2D-BFCE-00F476A52B92}" type="presParOf" srcId="{96B4C609-C04B-45F4-8118-A1A1A35942BB}" destId="{57DF9A5B-94B3-4413-8573-65E36980BFB1}" srcOrd="4" destOrd="0" presId="urn:microsoft.com/office/officeart/2018/2/layout/IconCircleList"/>
    <dgm:cxn modelId="{6C60292B-14CC-403C-A260-326257B8E64B}" type="presParOf" srcId="{57DF9A5B-94B3-4413-8573-65E36980BFB1}" destId="{92589D34-93E0-4B21-8436-3C798C40A31E}" srcOrd="0" destOrd="0" presId="urn:microsoft.com/office/officeart/2018/2/layout/IconCircleList"/>
    <dgm:cxn modelId="{28536ED8-D311-49E7-90B7-22DF28ABA62C}" type="presParOf" srcId="{57DF9A5B-94B3-4413-8573-65E36980BFB1}" destId="{10F4ADB3-3C10-4E1B-A949-05CDA50236B7}" srcOrd="1" destOrd="0" presId="urn:microsoft.com/office/officeart/2018/2/layout/IconCircleList"/>
    <dgm:cxn modelId="{0ABA4407-F917-4F0C-B043-B7081B8EC41D}" type="presParOf" srcId="{57DF9A5B-94B3-4413-8573-65E36980BFB1}" destId="{D2B19465-662C-4E76-B157-92B86BC21DE8}" srcOrd="2" destOrd="0" presId="urn:microsoft.com/office/officeart/2018/2/layout/IconCircleList"/>
    <dgm:cxn modelId="{2CA9186E-ED28-481F-ABDC-E40959B11636}" type="presParOf" srcId="{57DF9A5B-94B3-4413-8573-65E36980BFB1}" destId="{FF309A16-7CDD-44F4-ABC5-AFEEAED0C922}" srcOrd="3" destOrd="0" presId="urn:microsoft.com/office/officeart/2018/2/layout/IconCircleList"/>
    <dgm:cxn modelId="{19154176-4BB9-4F42-A7C3-A83FCDF46EE4}" type="presParOf" srcId="{96B4C609-C04B-45F4-8118-A1A1A35942BB}" destId="{DA966C06-1792-4408-8226-C7BB2841FD48}" srcOrd="5" destOrd="0" presId="urn:microsoft.com/office/officeart/2018/2/layout/IconCircleList"/>
    <dgm:cxn modelId="{5801AAF8-D162-420B-8124-1C4384AC700D}" type="presParOf" srcId="{96B4C609-C04B-45F4-8118-A1A1A35942BB}" destId="{48D8832D-96F9-447B-BE89-36858314E358}" srcOrd="6" destOrd="0" presId="urn:microsoft.com/office/officeart/2018/2/layout/IconCircleList"/>
    <dgm:cxn modelId="{59AA9583-2800-4EBC-8C89-B19FC69E7900}" type="presParOf" srcId="{48D8832D-96F9-447B-BE89-36858314E358}" destId="{FD83D027-9639-41A5-B3F4-6CA6EC002C89}" srcOrd="0" destOrd="0" presId="urn:microsoft.com/office/officeart/2018/2/layout/IconCircleList"/>
    <dgm:cxn modelId="{81F15330-1A5A-4DDC-B32F-1D1392EA0FFF}" type="presParOf" srcId="{48D8832D-96F9-447B-BE89-36858314E358}" destId="{0BC1BAC7-107A-4AB1-9BB4-B51D9F326065}" srcOrd="1" destOrd="0" presId="urn:microsoft.com/office/officeart/2018/2/layout/IconCircleList"/>
    <dgm:cxn modelId="{BDFCBDDC-EB8C-4F2D-9176-60F10F459589}" type="presParOf" srcId="{48D8832D-96F9-447B-BE89-36858314E358}" destId="{840EB3C1-43F9-41C0-AC1D-7D93C76A5CCD}" srcOrd="2" destOrd="0" presId="urn:microsoft.com/office/officeart/2018/2/layout/IconCircleList"/>
    <dgm:cxn modelId="{83880E65-780E-45AC-84FB-9F6FF2CB0D87}" type="presParOf" srcId="{48D8832D-96F9-447B-BE89-36858314E358}" destId="{8EAA0C61-548B-42D5-BA45-13975081466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BEC5-79B5-46AE-898F-E694697B8149}">
      <dsp:nvSpPr>
        <dsp:cNvPr id="0" name=""/>
        <dsp:cNvSpPr/>
      </dsp:nvSpPr>
      <dsp:spPr>
        <a:xfrm>
          <a:off x="57315" y="230376"/>
          <a:ext cx="1255904" cy="12559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36392-1D17-49C7-AC18-3860A138F710}">
      <dsp:nvSpPr>
        <dsp:cNvPr id="0" name=""/>
        <dsp:cNvSpPr/>
      </dsp:nvSpPr>
      <dsp:spPr>
        <a:xfrm>
          <a:off x="321055" y="494116"/>
          <a:ext cx="728424" cy="72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8F511-97CC-405F-A4E4-F2D721B9C6B0}">
      <dsp:nvSpPr>
        <dsp:cNvPr id="0" name=""/>
        <dsp:cNvSpPr/>
      </dsp:nvSpPr>
      <dsp:spPr>
        <a:xfrm>
          <a:off x="1582343" y="230376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Devices, or things</a:t>
          </a:r>
          <a:endParaRPr lang="en-US" sz="2400" kern="1200" dirty="0"/>
        </a:p>
      </dsp:txBody>
      <dsp:txXfrm>
        <a:off x="1582343" y="230376"/>
        <a:ext cx="2960347" cy="1255904"/>
      </dsp:txXfrm>
    </dsp:sp>
    <dsp:sp modelId="{E94E3B2B-06CE-4B0B-B24A-3EE51CB24E21}">
      <dsp:nvSpPr>
        <dsp:cNvPr id="0" name=""/>
        <dsp:cNvSpPr/>
      </dsp:nvSpPr>
      <dsp:spPr>
        <a:xfrm>
          <a:off x="5058509" y="230376"/>
          <a:ext cx="1255904" cy="12559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74D02-D6C9-4187-B742-4E64A7AA6F46}">
      <dsp:nvSpPr>
        <dsp:cNvPr id="0" name=""/>
        <dsp:cNvSpPr/>
      </dsp:nvSpPr>
      <dsp:spPr>
        <a:xfrm>
          <a:off x="5322249" y="494116"/>
          <a:ext cx="728424" cy="72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93726-DCF5-4842-80C2-B62D1A7F5B22}">
      <dsp:nvSpPr>
        <dsp:cNvPr id="0" name=""/>
        <dsp:cNvSpPr/>
      </dsp:nvSpPr>
      <dsp:spPr>
        <a:xfrm>
          <a:off x="6583536" y="230376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Central hub, or gateway</a:t>
          </a:r>
          <a:endParaRPr lang="en-US" sz="2400" kern="1200" dirty="0"/>
        </a:p>
      </dsp:txBody>
      <dsp:txXfrm>
        <a:off x="6583536" y="230376"/>
        <a:ext cx="2960347" cy="1255904"/>
      </dsp:txXfrm>
    </dsp:sp>
    <dsp:sp modelId="{92589D34-93E0-4B21-8436-3C798C40A31E}">
      <dsp:nvSpPr>
        <dsp:cNvPr id="0" name=""/>
        <dsp:cNvSpPr/>
      </dsp:nvSpPr>
      <dsp:spPr>
        <a:xfrm>
          <a:off x="57315" y="2095119"/>
          <a:ext cx="1255904" cy="12559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4ADB3-3C10-4E1B-A949-05CDA50236B7}">
      <dsp:nvSpPr>
        <dsp:cNvPr id="0" name=""/>
        <dsp:cNvSpPr/>
      </dsp:nvSpPr>
      <dsp:spPr>
        <a:xfrm>
          <a:off x="321055" y="2358859"/>
          <a:ext cx="728424" cy="7284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09A16-7CDD-44F4-ABC5-AFEEAED0C922}">
      <dsp:nvSpPr>
        <dsp:cNvPr id="0" name=""/>
        <dsp:cNvSpPr/>
      </dsp:nvSpPr>
      <dsp:spPr>
        <a:xfrm>
          <a:off x="1582343" y="2095119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UI</a:t>
          </a:r>
          <a:endParaRPr lang="en-US" sz="2400" kern="1200"/>
        </a:p>
      </dsp:txBody>
      <dsp:txXfrm>
        <a:off x="1582343" y="2095119"/>
        <a:ext cx="2960347" cy="1255904"/>
      </dsp:txXfrm>
    </dsp:sp>
    <dsp:sp modelId="{FD83D027-9639-41A5-B3F4-6CA6EC002C89}">
      <dsp:nvSpPr>
        <dsp:cNvPr id="0" name=""/>
        <dsp:cNvSpPr/>
      </dsp:nvSpPr>
      <dsp:spPr>
        <a:xfrm>
          <a:off x="5058509" y="2095119"/>
          <a:ext cx="1255904" cy="12559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BAC7-107A-4AB1-9BB4-B51D9F326065}">
      <dsp:nvSpPr>
        <dsp:cNvPr id="0" name=""/>
        <dsp:cNvSpPr/>
      </dsp:nvSpPr>
      <dsp:spPr>
        <a:xfrm>
          <a:off x="5322249" y="2358859"/>
          <a:ext cx="728424" cy="7284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A0C61-548B-42D5-BA45-139750814661}">
      <dsp:nvSpPr>
        <dsp:cNvPr id="0" name=""/>
        <dsp:cNvSpPr/>
      </dsp:nvSpPr>
      <dsp:spPr>
        <a:xfrm>
          <a:off x="6583536" y="2095119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Protocols</a:t>
          </a:r>
          <a:endParaRPr lang="en-US" sz="2400" kern="1200"/>
        </a:p>
      </dsp:txBody>
      <dsp:txXfrm>
        <a:off x="6583536" y="2095119"/>
        <a:ext cx="2960347" cy="125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0E912-7F01-4D5C-861E-AB009B53D729}" type="datetimeFigureOut">
              <a:rPr lang="en-US" smtClean="0"/>
              <a:t>04-Dec-19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A00CA-E580-48F4-8C77-303B496D7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7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1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06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76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0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5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8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12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03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A00CA-E580-48F4-8C77-303B496D77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2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04-Dec-19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04-Dec-19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04-Dec-19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04-Dec-19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04-Dec-19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04-Dec-19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04-Dec-19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04-Dec-19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04-Dec-19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04-Dec-19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04-Dec-19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04-Dec-19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hyperlink" Target="https://www.amazon.es/Aeotec-Adaptador-USB-GEN5-bater%C3%ADa/dp/B00YETCNOE/" TargetMode="External"/><Relationship Id="rId4" Type="http://schemas.openxmlformats.org/officeDocument/2006/relationships/hyperlink" Target="https://www.home-assistant.io/hass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hyperlink" Target="https://github.com/arendst/Tasmota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t-Open-Source/tuya-convert" TargetMode="External"/><Relationship Id="rId5" Type="http://schemas.openxmlformats.org/officeDocument/2006/relationships/hyperlink" Target="https://www.amazon.es/gp/product/B07GTHMPK5" TargetMode="External"/><Relationship Id="rId4" Type="http://schemas.openxmlformats.org/officeDocument/2006/relationships/hyperlink" Target="https://www.aliexpress.com/item/32872319062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amazon.es/Fibaro-Roller-Shutter-Controlador-tecnolog%C3%ADa/dp/B07L5S38R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amazon.es/Qubino-ZMNHND1-Potencia-Alimentado-Oculto/dp/B01545A2D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usinglin.org.uk/_assets/Resources/Housing/Housing_advice/Smart_Home_-_A_definition_September_2003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F51-3536-4A55-A24F-8EDFFCA43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548384"/>
            <a:ext cx="8361229" cy="2098226"/>
          </a:xfrm>
        </p:spPr>
        <p:txBody>
          <a:bodyPr/>
          <a:lstStyle/>
          <a:p>
            <a:r>
              <a:rPr lang="es-ES" dirty="0"/>
              <a:t>SMART HOMES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A2E4F-830A-4989-8663-BDEC3584B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3805024"/>
            <a:ext cx="6831673" cy="1353337"/>
          </a:xfrm>
        </p:spPr>
        <p:txBody>
          <a:bodyPr/>
          <a:lstStyle/>
          <a:p>
            <a:r>
              <a:rPr lang="es-ES" b="1" dirty="0"/>
              <a:t>Adrián Moreno Martínez</a:t>
            </a:r>
          </a:p>
          <a:p>
            <a:endParaRPr lang="es-ES" dirty="0"/>
          </a:p>
          <a:p>
            <a:r>
              <a:rPr lang="en-US" i="1" dirty="0"/>
              <a:t>03/12/2019 @ Tarragona Developers Meetup</a:t>
            </a:r>
          </a:p>
        </p:txBody>
      </p:sp>
      <p:pic>
        <p:nvPicPr>
          <p:cNvPr id="1026" name="Picture 2" descr="Image result for tgndevs">
            <a:extLst>
              <a:ext uri="{FF2B5EF4-FFF2-40B4-BE49-F238E27FC236}">
                <a16:creationId xmlns:a16="http://schemas.microsoft.com/office/drawing/2014/main" id="{3398973C-4A00-4343-9DB8-102A0E69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341" y="4406462"/>
            <a:ext cx="1096032" cy="10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4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0028-6DF3-4C51-ADCD-94BED5C8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D35D0-D842-4357-B06B-E1BFD671F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441182"/>
          </a:xfrm>
        </p:spPr>
        <p:txBody>
          <a:bodyPr>
            <a:normAutofit/>
          </a:bodyPr>
          <a:lstStyle/>
          <a:p>
            <a:r>
              <a:rPr lang="en-US" sz="2400" dirty="0"/>
              <a:t>Web apps</a:t>
            </a:r>
          </a:p>
          <a:p>
            <a:r>
              <a:rPr lang="en-US" sz="2400" dirty="0"/>
              <a:t>Mobile apps</a:t>
            </a:r>
          </a:p>
          <a:p>
            <a:r>
              <a:rPr lang="en-US" sz="2400" dirty="0"/>
              <a:t>Voice assistants, e.g.:</a:t>
            </a:r>
          </a:p>
          <a:p>
            <a:pPr lvl="1"/>
            <a:r>
              <a:rPr lang="en-US" sz="2400" dirty="0"/>
              <a:t>Google Home</a:t>
            </a:r>
          </a:p>
          <a:p>
            <a:pPr lvl="1"/>
            <a:r>
              <a:rPr lang="en-US" sz="2400" dirty="0"/>
              <a:t>Amazon Alexa</a:t>
            </a:r>
          </a:p>
          <a:p>
            <a:r>
              <a:rPr lang="en-US" sz="2400" dirty="0"/>
              <a:t>Automation systems, e.g.:</a:t>
            </a:r>
          </a:p>
          <a:p>
            <a:pPr lvl="1"/>
            <a:r>
              <a:rPr lang="en-US" sz="2400" dirty="0"/>
              <a:t>IFTTT</a:t>
            </a:r>
          </a:p>
          <a:p>
            <a:pPr lvl="1"/>
            <a:r>
              <a:rPr lang="en-US" sz="2400" dirty="0"/>
              <a:t>Node-RED</a:t>
            </a:r>
          </a:p>
          <a:p>
            <a:endParaRPr lang="en-US" sz="2400" dirty="0"/>
          </a:p>
        </p:txBody>
      </p:sp>
      <p:pic>
        <p:nvPicPr>
          <p:cNvPr id="4098" name="Picture 2" descr="Image result for alexa logo">
            <a:extLst>
              <a:ext uri="{FF2B5EF4-FFF2-40B4-BE49-F238E27FC236}">
                <a16:creationId xmlns:a16="http://schemas.microsoft.com/office/drawing/2014/main" id="{CD5C4C2A-23A4-4515-A946-B6F47270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732" y="4289758"/>
            <a:ext cx="2766647" cy="155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41519B51-9FF3-4539-B602-588EE7BA7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39" y="4712030"/>
            <a:ext cx="2595441" cy="201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home assistant ui">
            <a:extLst>
              <a:ext uri="{FF2B5EF4-FFF2-40B4-BE49-F238E27FC236}">
                <a16:creationId xmlns:a16="http://schemas.microsoft.com/office/drawing/2014/main" id="{BDA64126-C6D2-481A-B9CA-60DD1A06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39" y="-72014"/>
            <a:ext cx="5643318" cy="419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lated image">
            <a:extLst>
              <a:ext uri="{FF2B5EF4-FFF2-40B4-BE49-F238E27FC236}">
                <a16:creationId xmlns:a16="http://schemas.microsoft.com/office/drawing/2014/main" id="{B63CCB5C-4371-490F-A17C-16DED48D1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85" y="443719"/>
            <a:ext cx="2882602" cy="44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ifttt logo">
            <a:extLst>
              <a:ext uri="{FF2B5EF4-FFF2-40B4-BE49-F238E27FC236}">
                <a16:creationId xmlns:a16="http://schemas.microsoft.com/office/drawing/2014/main" id="{009B4EA0-F019-49E7-B2F5-ED8A2D32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76" y="4009195"/>
            <a:ext cx="3118297" cy="140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node-red">
            <a:extLst>
              <a:ext uri="{FF2B5EF4-FFF2-40B4-BE49-F238E27FC236}">
                <a16:creationId xmlns:a16="http://schemas.microsoft.com/office/drawing/2014/main" id="{DE9C8A97-0553-4A06-8C4D-DA6B7735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07" y="5464354"/>
            <a:ext cx="1287585" cy="128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42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4620-3A80-4FFE-897C-5DEBF08B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461C72-2B67-4E3F-A71F-4C020705E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453836"/>
              </p:ext>
            </p:extLst>
          </p:nvPr>
        </p:nvGraphicFramePr>
        <p:xfrm>
          <a:off x="1554480" y="1840230"/>
          <a:ext cx="96012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44272903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416045775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65656686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212824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6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/>
                        <a:t>Topology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Mesh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Mesh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6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Z-Wave Alliance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802.15.4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6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2.4 - 5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865 - 926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33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Transfer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&gt; 1 GB/s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20-40 KB/s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20-250 KB/s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17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/>
                        <a:t>Range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10-30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35-100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10-30 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2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Very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Very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15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AES 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 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236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Unlimited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theoretical</a:t>
                      </a:r>
                      <a:r>
                        <a:rPr lang="es-ES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232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65.000 (</a:t>
                      </a:r>
                      <a:r>
                        <a:rPr lang="en-US" sz="18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theoretical</a:t>
                      </a: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67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€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€€€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€€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779202"/>
                  </a:ext>
                </a:extLst>
              </a:tr>
            </a:tbl>
          </a:graphicData>
        </a:graphic>
      </p:graphicFrame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94983E-EAE2-4828-BC7F-BA27DF39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07" y="1950640"/>
            <a:ext cx="1177290" cy="69852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40A1DDD-14C2-437B-9CDC-3681A866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04" y="1840230"/>
            <a:ext cx="1675651" cy="80893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A76421A-C05F-491B-B18B-E82A04C2F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540" y="2107866"/>
            <a:ext cx="1988820" cy="477889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DC87A34F-5B04-4E5A-AF1D-5E6F4BE4C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917" y="122263"/>
            <a:ext cx="3254598" cy="16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8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CE4B0-FC40-46EB-85E3-9645C3EB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My home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FF0A5-2C04-4EAA-AD91-70E12F4E9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1885" y="4436462"/>
            <a:ext cx="4798243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5" name="Graphic 7" descr="House">
            <a:extLst>
              <a:ext uri="{FF2B5EF4-FFF2-40B4-BE49-F238E27FC236}">
                <a16:creationId xmlns:a16="http://schemas.microsoft.com/office/drawing/2014/main" id="{7DDAB412-0D90-493D-B8B9-76734390A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8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675342-3D2D-4ADA-90F8-52CC34C7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985D9E-226F-4F7F-A30D-5ECA7F1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23169" cy="3581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No vendor lock-in</a:t>
            </a:r>
          </a:p>
          <a:p>
            <a:r>
              <a:rPr lang="en-US" sz="2400" dirty="0"/>
              <a:t>Single app</a:t>
            </a:r>
          </a:p>
          <a:p>
            <a:r>
              <a:rPr lang="en-US" sz="2400" dirty="0"/>
              <a:t>Single hub</a:t>
            </a:r>
          </a:p>
          <a:p>
            <a:r>
              <a:rPr lang="en-US" sz="2400" dirty="0"/>
              <a:t>Prefer Local over Cloud</a:t>
            </a:r>
          </a:p>
          <a:p>
            <a:pPr lvl="1"/>
            <a:r>
              <a:rPr lang="en-US" sz="2400" dirty="0"/>
              <a:t>data locality</a:t>
            </a:r>
          </a:p>
          <a:p>
            <a:r>
              <a:rPr lang="en-US" sz="2400" dirty="0"/>
              <a:t>Prefer push over pull</a:t>
            </a:r>
          </a:p>
          <a:p>
            <a:r>
              <a:rPr lang="en-US" sz="2400" dirty="0"/>
              <a:t>Prefer open source over proprietary</a:t>
            </a:r>
          </a:p>
          <a:p>
            <a:r>
              <a:rPr lang="en-US" sz="2400" dirty="0"/>
              <a:t>Prefer non-</a:t>
            </a:r>
            <a:r>
              <a:rPr lang="en-US" sz="2400" dirty="0" err="1"/>
              <a:t>Wifi</a:t>
            </a:r>
            <a:r>
              <a:rPr lang="en-US" sz="2400" dirty="0"/>
              <a:t> devices</a:t>
            </a:r>
          </a:p>
        </p:txBody>
      </p:sp>
      <p:pic>
        <p:nvPicPr>
          <p:cNvPr id="5122" name="Picture 2" descr="Image result for smart home app">
            <a:extLst>
              <a:ext uri="{FF2B5EF4-FFF2-40B4-BE49-F238E27FC236}">
                <a16:creationId xmlns:a16="http://schemas.microsoft.com/office/drawing/2014/main" id="{874B97FE-539D-439A-B67D-8F59F1F6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18" y="2469663"/>
            <a:ext cx="47932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8AB049-8BF3-463E-9B24-0145677B2F2A}"/>
              </a:ext>
            </a:extLst>
          </p:cNvPr>
          <p:cNvCxnSpPr>
            <a:cxnSpLocks/>
          </p:cNvCxnSpPr>
          <p:nvPr/>
        </p:nvCxnSpPr>
        <p:spPr>
          <a:xfrm>
            <a:off x="7729415" y="2285020"/>
            <a:ext cx="2907323" cy="304409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9A839E-EDA4-4083-8EF1-67166D436DCB}"/>
              </a:ext>
            </a:extLst>
          </p:cNvPr>
          <p:cNvCxnSpPr>
            <a:cxnSpLocks/>
          </p:cNvCxnSpPr>
          <p:nvPr/>
        </p:nvCxnSpPr>
        <p:spPr>
          <a:xfrm flipV="1">
            <a:off x="7632874" y="2332890"/>
            <a:ext cx="3003864" cy="304409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23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1575-6168-456D-92D7-9C35CED5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686B4-911A-4F46-8B6C-87B9E7D29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800350"/>
          </a:xfrm>
        </p:spPr>
        <p:txBody>
          <a:bodyPr>
            <a:normAutofit/>
          </a:bodyPr>
          <a:lstStyle/>
          <a:p>
            <a:r>
              <a:rPr lang="en-US" sz="2400" dirty="0"/>
              <a:t>Spare Raspberry PI 2</a:t>
            </a:r>
          </a:p>
          <a:p>
            <a:r>
              <a:rPr lang="en-US" sz="2400" dirty="0"/>
              <a:t>Home Assistant (Hass.io)</a:t>
            </a:r>
          </a:p>
          <a:p>
            <a:r>
              <a:rPr lang="en-US" sz="2400" dirty="0" err="1"/>
              <a:t>Aeotec</a:t>
            </a:r>
            <a:r>
              <a:rPr lang="en-US" sz="2400" dirty="0"/>
              <a:t> Z-Wave Z-Stick Gen5</a:t>
            </a:r>
          </a:p>
          <a:p>
            <a:endParaRPr lang="en-US" sz="2400" dirty="0"/>
          </a:p>
        </p:txBody>
      </p:sp>
      <p:pic>
        <p:nvPicPr>
          <p:cNvPr id="2050" name="Picture 2" descr="Image result for aeotec z-wave stick raspberry">
            <a:extLst>
              <a:ext uri="{FF2B5EF4-FFF2-40B4-BE49-F238E27FC236}">
                <a16:creationId xmlns:a16="http://schemas.microsoft.com/office/drawing/2014/main" id="{E796C901-B5A3-48D4-AC85-2869C4CE1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66" y="1725145"/>
            <a:ext cx="5760303" cy="29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DE4F6-96C0-48F4-8F80-14C0BEDD7022}"/>
              </a:ext>
            </a:extLst>
          </p:cNvPr>
          <p:cNvSpPr txBox="1"/>
          <p:nvPr/>
        </p:nvSpPr>
        <p:spPr>
          <a:xfrm>
            <a:off x="1371600" y="5710535"/>
            <a:ext cx="948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https://www.home-assistant.io/hassio/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https://www.amazon.es/Aeotec-Adaptador-USB-GEN5-bater%C3%ADa/dp/B00YETCNOE/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8" descr="Image result for home assistant">
            <a:extLst>
              <a:ext uri="{FF2B5EF4-FFF2-40B4-BE49-F238E27FC236}">
                <a16:creationId xmlns:a16="http://schemas.microsoft.com/office/drawing/2014/main" id="{7C8098B7-6C4D-4E26-9423-C2EA9A80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46" y="931046"/>
            <a:ext cx="1354954" cy="13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74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CB10-7421-40D6-A02A-FDBD553F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18F36-1214-41EC-ABA2-BAD69F845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6107723" cy="2846070"/>
          </a:xfrm>
        </p:spPr>
        <p:txBody>
          <a:bodyPr>
            <a:normAutofit/>
          </a:bodyPr>
          <a:lstStyle/>
          <a:p>
            <a:r>
              <a:rPr lang="en-US" sz="2400" dirty="0" err="1"/>
              <a:t>Zemismart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Downlights (</a:t>
            </a:r>
            <a:r>
              <a:rPr lang="en-US" sz="2400" dirty="0" err="1"/>
              <a:t>Tuya</a:t>
            </a:r>
            <a:r>
              <a:rPr lang="en-US" sz="2400" dirty="0"/>
              <a:t> cloud)</a:t>
            </a:r>
          </a:p>
          <a:p>
            <a:r>
              <a:rPr lang="en-US" sz="2400" dirty="0"/>
              <a:t>TECKIN </a:t>
            </a:r>
            <a:r>
              <a:rPr lang="en-US" sz="2400" dirty="0" err="1"/>
              <a:t>WiFi</a:t>
            </a:r>
            <a:r>
              <a:rPr lang="en-US" sz="2400" dirty="0"/>
              <a:t> E27 bulbs (</a:t>
            </a:r>
            <a:r>
              <a:rPr lang="en-US" sz="2400" dirty="0" err="1"/>
              <a:t>Tuya</a:t>
            </a:r>
            <a:r>
              <a:rPr lang="en-US" sz="2400" dirty="0"/>
              <a:t> cloud)</a:t>
            </a:r>
          </a:p>
          <a:p>
            <a:endParaRPr lang="en-US" sz="2400" dirty="0"/>
          </a:p>
          <a:p>
            <a:r>
              <a:rPr lang="en-US" sz="2400" dirty="0"/>
              <a:t>Flashed to </a:t>
            </a:r>
            <a:r>
              <a:rPr lang="en-US" sz="2400" dirty="0" err="1"/>
              <a:t>Tasmota</a:t>
            </a:r>
            <a:r>
              <a:rPr lang="en-US" sz="2400" dirty="0"/>
              <a:t> firmware</a:t>
            </a:r>
          </a:p>
          <a:p>
            <a:pPr lvl="1"/>
            <a:r>
              <a:rPr lang="en-US" sz="2400" dirty="0"/>
              <a:t>MQTT protocol (local push)</a:t>
            </a:r>
          </a:p>
        </p:txBody>
      </p:sp>
      <p:pic>
        <p:nvPicPr>
          <p:cNvPr id="3074" name="Picture 2" descr="Image result for zemismart downlights">
            <a:extLst>
              <a:ext uri="{FF2B5EF4-FFF2-40B4-BE49-F238E27FC236}">
                <a16:creationId xmlns:a16="http://schemas.microsoft.com/office/drawing/2014/main" id="{1D4892F3-D827-4F1C-8DB6-FA12A6A9B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639" y="281939"/>
            <a:ext cx="3032760" cy="30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eckin e27">
            <a:extLst>
              <a:ext uri="{FF2B5EF4-FFF2-40B4-BE49-F238E27FC236}">
                <a16:creationId xmlns:a16="http://schemas.microsoft.com/office/drawing/2014/main" id="{B3556D4E-53D7-42BE-B2FE-5621B8533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640" y="3429000"/>
            <a:ext cx="3032760" cy="30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3EAB9-3AB3-4800-9D91-E8FEF690D089}"/>
              </a:ext>
            </a:extLst>
          </p:cNvPr>
          <p:cNvSpPr txBox="1"/>
          <p:nvPr/>
        </p:nvSpPr>
        <p:spPr>
          <a:xfrm>
            <a:off x="1371600" y="5433536"/>
            <a:ext cx="6892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https://www.aliexpress.com/item/32872319062.html</a:t>
            </a:r>
            <a:endParaRPr lang="en-US" dirty="0"/>
          </a:p>
          <a:p>
            <a:r>
              <a:rPr lang="en-US" dirty="0">
                <a:hlinkClick r:id="rId5"/>
              </a:rPr>
              <a:t>https://www.amazon.es/gp/product/B07GTHMPK5</a:t>
            </a:r>
            <a:endParaRPr lang="en-US" dirty="0"/>
          </a:p>
          <a:p>
            <a:r>
              <a:rPr lang="en-US" dirty="0">
                <a:hlinkClick r:id="rId6"/>
              </a:rPr>
              <a:t>https://github.com/ct-Open-Source/tuya-convert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https://github.com/arendst/Tasmota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1D21-CFC0-41BD-A22B-95480829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Blinds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2F61-C051-475F-ABF3-285904CA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97938" cy="834390"/>
          </a:xfrm>
        </p:spPr>
        <p:txBody>
          <a:bodyPr/>
          <a:lstStyle/>
          <a:p>
            <a:r>
              <a:rPr lang="en-US" sz="2400" dirty="0" err="1"/>
              <a:t>Fibaro</a:t>
            </a:r>
            <a:r>
              <a:rPr lang="en-US" sz="2400" dirty="0"/>
              <a:t> Z-Wave Roller Shutter 3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78517-CEFF-4149-8978-87F097B7B128}"/>
              </a:ext>
            </a:extLst>
          </p:cNvPr>
          <p:cNvSpPr txBox="1"/>
          <p:nvPr/>
        </p:nvSpPr>
        <p:spPr>
          <a:xfrm>
            <a:off x="1371600" y="6254710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https://www.amazon.es/Fibaro-Roller-Shutter-Controlador-tecnolog%C3%ADa/dp/B07L5S38RN/</a:t>
            </a:r>
            <a:endParaRPr lang="en-US" dirty="0"/>
          </a:p>
        </p:txBody>
      </p:sp>
      <p:pic>
        <p:nvPicPr>
          <p:cNvPr id="4098" name="Picture 2" descr="Image result for fibaro roller shutter 3">
            <a:extLst>
              <a:ext uri="{FF2B5EF4-FFF2-40B4-BE49-F238E27FC236}">
                <a16:creationId xmlns:a16="http://schemas.microsoft.com/office/drawing/2014/main" id="{EC4A809E-91E4-4296-A79F-5FF731451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30"/>
          <a:stretch/>
        </p:blipFill>
        <p:spPr bwMode="auto">
          <a:xfrm>
            <a:off x="3643114" y="3120390"/>
            <a:ext cx="33432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fibaro roller shutter 3">
            <a:extLst>
              <a:ext uri="{FF2B5EF4-FFF2-40B4-BE49-F238E27FC236}">
                <a16:creationId xmlns:a16="http://schemas.microsoft.com/office/drawing/2014/main" id="{A20BE335-A569-4A00-86D4-3ED67E4B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221" y="1906738"/>
            <a:ext cx="3365579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8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73C2-AD67-495C-B08C-FF89D87F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Heating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14C97-942D-461F-BA9B-024273E01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Qubino</a:t>
            </a:r>
            <a:r>
              <a:rPr lang="en-US" sz="2400" dirty="0"/>
              <a:t> Z-Wave Flush 1D Relay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E58F5-5986-4602-BD2A-6CE7A1B85F5C}"/>
              </a:ext>
            </a:extLst>
          </p:cNvPr>
          <p:cNvSpPr txBox="1"/>
          <p:nvPr/>
        </p:nvSpPr>
        <p:spPr>
          <a:xfrm>
            <a:off x="1371600" y="6252210"/>
            <a:ext cx="10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https://www.amazon.es/Qubino-ZMNHND1-Potencia-Alimentado-Oculto/dp/B01545A2DK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32AEF-75AA-4FB7-BDA4-D9B3D737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46" y="597984"/>
            <a:ext cx="5305425" cy="52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Image result for set-top box vuplus">
            <a:extLst>
              <a:ext uri="{FF2B5EF4-FFF2-40B4-BE49-F238E27FC236}">
                <a16:creationId xmlns:a16="http://schemas.microsoft.com/office/drawing/2014/main" id="{FB93EE2F-2A02-430E-B41F-29FAD2BEF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707" y="3293760"/>
            <a:ext cx="4293795" cy="179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10C6E9-BA23-4F31-AAD8-B99DECB6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B23F-71A4-49C7-B83B-7B8819ED9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81200"/>
            <a:ext cx="5093272" cy="4544646"/>
          </a:xfrm>
        </p:spPr>
        <p:txBody>
          <a:bodyPr>
            <a:normAutofit fontScale="85000" lnSpcReduction="20000"/>
          </a:bodyPr>
          <a:lstStyle/>
          <a:p>
            <a:r>
              <a:rPr lang="es-ES" sz="2400" dirty="0"/>
              <a:t>Chromecast</a:t>
            </a:r>
          </a:p>
          <a:p>
            <a:pPr lvl="1"/>
            <a:r>
              <a:rPr lang="es-ES" sz="2400" dirty="0"/>
              <a:t>TV</a:t>
            </a:r>
          </a:p>
          <a:p>
            <a:r>
              <a:rPr lang="es-ES" sz="2400" dirty="0"/>
              <a:t>Google Home</a:t>
            </a:r>
          </a:p>
          <a:p>
            <a:pPr lvl="1"/>
            <a:r>
              <a:rPr lang="es-ES" sz="2400" dirty="0"/>
              <a:t>Music</a:t>
            </a:r>
          </a:p>
          <a:p>
            <a:pPr lvl="1"/>
            <a:r>
              <a:rPr lang="es-ES" sz="2400" dirty="0" err="1"/>
              <a:t>Voice</a:t>
            </a:r>
            <a:r>
              <a:rPr lang="es-ES" sz="2400" dirty="0"/>
              <a:t> </a:t>
            </a:r>
            <a:r>
              <a:rPr lang="es-ES" sz="2400" dirty="0" err="1"/>
              <a:t>commands</a:t>
            </a:r>
            <a:endParaRPr lang="es-ES" sz="2400" dirty="0"/>
          </a:p>
          <a:p>
            <a:r>
              <a:rPr lang="en-US" sz="2400" dirty="0"/>
              <a:t>Set-top box</a:t>
            </a:r>
          </a:p>
          <a:p>
            <a:pPr lvl="1"/>
            <a:r>
              <a:rPr lang="es-ES" sz="2400" dirty="0"/>
              <a:t>TV</a:t>
            </a:r>
          </a:p>
          <a:p>
            <a:r>
              <a:rPr lang="es-ES" sz="2400" dirty="0" err="1"/>
              <a:t>OpenWeather</a:t>
            </a:r>
            <a:endParaRPr lang="es-ES" sz="2400" dirty="0"/>
          </a:p>
          <a:p>
            <a:pPr lvl="1"/>
            <a:r>
              <a:rPr lang="es-ES" sz="2400" dirty="0" err="1"/>
              <a:t>Sunrise</a:t>
            </a:r>
            <a:r>
              <a:rPr lang="es-ES" sz="2400" dirty="0"/>
              <a:t> and </a:t>
            </a:r>
            <a:r>
              <a:rPr lang="es-ES" sz="2400" dirty="0" err="1"/>
              <a:t>sunset</a:t>
            </a:r>
            <a:endParaRPr lang="es-ES" sz="2400" dirty="0"/>
          </a:p>
          <a:p>
            <a:pPr lvl="1"/>
            <a:r>
              <a:rPr lang="es-ES" sz="2400" dirty="0" err="1"/>
              <a:t>Outside</a:t>
            </a:r>
            <a:r>
              <a:rPr lang="es-ES" sz="2400" dirty="0"/>
              <a:t> </a:t>
            </a:r>
            <a:r>
              <a:rPr lang="es-ES" sz="2400" dirty="0" err="1"/>
              <a:t>weather</a:t>
            </a:r>
            <a:r>
              <a:rPr lang="es-ES" sz="2400" dirty="0"/>
              <a:t> (</a:t>
            </a:r>
            <a:r>
              <a:rPr lang="es-ES" sz="2400" dirty="0" err="1"/>
              <a:t>temp</a:t>
            </a:r>
            <a:r>
              <a:rPr lang="es-ES" sz="2400" dirty="0"/>
              <a:t>., </a:t>
            </a:r>
            <a:r>
              <a:rPr lang="es-ES" sz="2400" dirty="0" err="1"/>
              <a:t>hum</a:t>
            </a:r>
            <a:r>
              <a:rPr lang="es-ES" sz="2400" dirty="0"/>
              <a:t>., </a:t>
            </a:r>
            <a:r>
              <a:rPr lang="es-ES" sz="2400" dirty="0" err="1"/>
              <a:t>wind</a:t>
            </a:r>
            <a:r>
              <a:rPr lang="es-ES" sz="2400" dirty="0"/>
              <a:t>)</a:t>
            </a:r>
          </a:p>
          <a:p>
            <a:pPr lvl="1"/>
            <a:r>
              <a:rPr lang="es-ES" sz="2400" dirty="0" err="1"/>
              <a:t>Forecast</a:t>
            </a:r>
            <a:endParaRPr lang="es-ES" sz="2400" dirty="0"/>
          </a:p>
          <a:p>
            <a:r>
              <a:rPr lang="en-US" sz="2400" dirty="0" err="1"/>
              <a:t>Mikrotik</a:t>
            </a:r>
            <a:r>
              <a:rPr lang="en-US" sz="2400" dirty="0"/>
              <a:t> router</a:t>
            </a:r>
          </a:p>
          <a:p>
            <a:pPr lvl="1"/>
            <a:r>
              <a:rPr lang="en-US" sz="2400" dirty="0"/>
              <a:t>DHCP devices</a:t>
            </a:r>
          </a:p>
          <a:p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93E4238C-913F-437D-AA63-A30D07669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2" y="4990500"/>
            <a:ext cx="2983913" cy="12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mikrotik logo">
            <a:extLst>
              <a:ext uri="{FF2B5EF4-FFF2-40B4-BE49-F238E27FC236}">
                <a16:creationId xmlns:a16="http://schemas.microsoft.com/office/drawing/2014/main" id="{FABC2159-3C85-4EC7-B0FF-B971B0194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31" y="1512801"/>
            <a:ext cx="2857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google home">
            <a:extLst>
              <a:ext uri="{FF2B5EF4-FFF2-40B4-BE49-F238E27FC236}">
                <a16:creationId xmlns:a16="http://schemas.microsoft.com/office/drawing/2014/main" id="{9E71254F-7431-4EBB-8025-0E401275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48" y="1039446"/>
            <a:ext cx="2005592" cy="20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mikrotik 2011uias">
            <a:extLst>
              <a:ext uri="{FF2B5EF4-FFF2-40B4-BE49-F238E27FC236}">
                <a16:creationId xmlns:a16="http://schemas.microsoft.com/office/drawing/2014/main" id="{B4574C15-A192-463C-8D30-FE23792A8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71" y="111211"/>
            <a:ext cx="3557587" cy="230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chromecast">
            <a:extLst>
              <a:ext uri="{FF2B5EF4-FFF2-40B4-BE49-F238E27FC236}">
                <a16:creationId xmlns:a16="http://schemas.microsoft.com/office/drawing/2014/main" id="{8AFD00A3-AC32-4523-88D0-F7A7AB2D1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02" y="3422246"/>
            <a:ext cx="2125785" cy="212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775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809BF-2754-400D-AA19-06460AE5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" sz="7200" cap="all" dirty="0"/>
              <a:t>DEMO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156964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A05A-352D-4A30-B866-EC2E8C35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Smart Home?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36B1-89E3-4855-9050-7E8DEFE2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“A dwelling incorporating a </a:t>
            </a:r>
            <a:r>
              <a:rPr lang="en-US" sz="2400" b="1" dirty="0"/>
              <a:t>communications network</a:t>
            </a:r>
            <a:r>
              <a:rPr lang="en-US" sz="2400" dirty="0"/>
              <a:t> that connects the key electrical </a:t>
            </a:r>
            <a:r>
              <a:rPr lang="en-US" sz="2400" b="1" dirty="0"/>
              <a:t>appliances and services</a:t>
            </a:r>
            <a:r>
              <a:rPr lang="en-US" sz="2400" dirty="0"/>
              <a:t>, and allows them to be </a:t>
            </a:r>
            <a:r>
              <a:rPr lang="en-US" sz="2400" b="1" dirty="0"/>
              <a:t>remotely controlled</a:t>
            </a:r>
            <a:r>
              <a:rPr lang="en-US" sz="2400" dirty="0"/>
              <a:t>, </a:t>
            </a:r>
            <a:r>
              <a:rPr lang="en-US" sz="2400" b="1" dirty="0"/>
              <a:t>monitored or accessed</a:t>
            </a:r>
            <a:r>
              <a:rPr lang="en-US" sz="2400" dirty="0"/>
              <a:t>.” </a:t>
            </a:r>
          </a:p>
          <a:p>
            <a:pPr lvl="1"/>
            <a:r>
              <a:rPr lang="en-US" sz="2400" dirty="0"/>
              <a:t>“Remotely in this context can mean both </a:t>
            </a:r>
            <a:r>
              <a:rPr lang="en-US" sz="2400" b="1" dirty="0"/>
              <a:t>within</a:t>
            </a:r>
            <a:r>
              <a:rPr lang="en-US" sz="2400" dirty="0"/>
              <a:t> the dwelling and from </a:t>
            </a:r>
            <a:r>
              <a:rPr lang="en-US" sz="2400" b="1" dirty="0"/>
              <a:t>outside</a:t>
            </a:r>
            <a:r>
              <a:rPr lang="en-US" sz="2400" dirty="0"/>
              <a:t> the dwelling.”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F4856-C141-4BD9-ABC6-F75D48E76F01}"/>
              </a:ext>
            </a:extLst>
          </p:cNvPr>
          <p:cNvSpPr txBox="1"/>
          <p:nvPr/>
        </p:nvSpPr>
        <p:spPr>
          <a:xfrm>
            <a:off x="1278868" y="6289889"/>
            <a:ext cx="9910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https://www.housinglin.org.uk/_assets/Resources/Housing/Housing_advice/Smart_Home_-_A_definition_September_2003.pdf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78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0EF4-2B28-4423-8C9E-EAB43FD3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546B-7C0D-402B-BE36-01A482727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Upgrade to Raspberry PI 4</a:t>
            </a:r>
          </a:p>
          <a:p>
            <a:r>
              <a:rPr lang="en-US" sz="2400" dirty="0" err="1"/>
              <a:t>InfluxDB</a:t>
            </a:r>
            <a:r>
              <a:rPr lang="en-US" sz="2400" dirty="0"/>
              <a:t> and Grafana for advanced monitoring and dashboards</a:t>
            </a:r>
          </a:p>
          <a:p>
            <a:r>
              <a:rPr lang="en-US" sz="2400" dirty="0"/>
              <a:t>More sensors! (temperature, doors, windows, presence, ...)</a:t>
            </a:r>
          </a:p>
          <a:p>
            <a:r>
              <a:rPr lang="en-US" sz="2400" dirty="0"/>
              <a:t>Automations</a:t>
            </a:r>
          </a:p>
        </p:txBody>
      </p:sp>
    </p:spTree>
    <p:extLst>
      <p:ext uri="{BB962C8B-B14F-4D97-AF65-F5344CB8AC3E}">
        <p14:creationId xmlns:p14="http://schemas.microsoft.com/office/powerpoint/2010/main" val="189211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1BB8-121D-4D7A-A147-7C70777D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CF66D-1AD2-4747-9D3B-93F39158D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7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BCEC-FECD-4FF6-A833-1414DFB0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B660C-25B3-4AEF-BEB5-6A3D50023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49" y="1939573"/>
            <a:ext cx="5486400" cy="4224215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1901–1920: the invention of home appliances</a:t>
            </a:r>
          </a:p>
          <a:p>
            <a:r>
              <a:rPr lang="en-US" sz="2200" dirty="0"/>
              <a:t>1966: Echo IV, the first smart automation system</a:t>
            </a:r>
          </a:p>
          <a:p>
            <a:r>
              <a:rPr lang="en-US" sz="2200" dirty="0"/>
              <a:t>1969: Honeywell Kitchen Computer</a:t>
            </a:r>
          </a:p>
          <a:p>
            <a:r>
              <a:rPr lang="en-US" sz="2200" dirty="0"/>
              <a:t>1971: Intel 4004, the first microprocessor</a:t>
            </a:r>
          </a:p>
          <a:p>
            <a:r>
              <a:rPr lang="en-US" sz="2200" dirty="0"/>
              <a:t>1975: X10, the first general purpose home automation network technology</a:t>
            </a:r>
          </a:p>
          <a:p>
            <a:r>
              <a:rPr lang="en-US" sz="2200" dirty="0"/>
              <a:t>1991: </a:t>
            </a:r>
            <a:r>
              <a:rPr lang="en-US" sz="2200" dirty="0" err="1"/>
              <a:t>gerontechnology</a:t>
            </a:r>
            <a:endParaRPr lang="en-US" sz="2200" dirty="0"/>
          </a:p>
          <a:p>
            <a:r>
              <a:rPr lang="en-US" sz="2200" dirty="0"/>
              <a:t>early 2000s: smart homes began to increase popularity</a:t>
            </a:r>
          </a:p>
          <a:p>
            <a:endParaRPr lang="en-US" dirty="0"/>
          </a:p>
        </p:txBody>
      </p:sp>
      <p:pic>
        <p:nvPicPr>
          <p:cNvPr id="2050" name="Picture 2" descr="The ECHO IV CPU cabinet">
            <a:extLst>
              <a:ext uri="{FF2B5EF4-FFF2-40B4-BE49-F238E27FC236}">
                <a16:creationId xmlns:a16="http://schemas.microsoft.com/office/drawing/2014/main" id="{11113F63-1BA4-48EB-8BF6-38450AFE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36" y="181302"/>
            <a:ext cx="2232426" cy="294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cho iv computer">
            <a:extLst>
              <a:ext uri="{FF2B5EF4-FFF2-40B4-BE49-F238E27FC236}">
                <a16:creationId xmlns:a16="http://schemas.microsoft.com/office/drawing/2014/main" id="{02BF40EF-6A9E-4B77-9081-0B5668FB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309" y="323030"/>
            <a:ext cx="3680863" cy="269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CA5F834-A821-45B4-8405-8FCDA897E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27" y="3007182"/>
            <a:ext cx="2731232" cy="361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8401D25-D7CE-4CCE-A4D0-67AEB2B8D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24" y="2372216"/>
            <a:ext cx="3492369" cy="21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B41123-0853-462A-9F7F-3FC2A4D3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824" y="4618892"/>
            <a:ext cx="2992952" cy="199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BD65E1B6-7B46-46C9-B9E8-C2BFD41C9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03" y="1693641"/>
            <a:ext cx="335673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CFCB69-9FC2-4BAE-976C-F0ECCD092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988" y="463631"/>
            <a:ext cx="2128509" cy="255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8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D6522F4-490E-4597-A334-9128620F1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1051" y="480515"/>
            <a:ext cx="8269897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9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0683BDA-A80A-464E-9357-F6FC007886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6075" y="62302"/>
            <a:ext cx="9254478" cy="67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64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159F-A309-4BC8-9D40-1423E7EA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0CC9-D4C5-44DA-809A-4357C7A2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Heavily fragmented platforms</a:t>
            </a:r>
          </a:p>
          <a:p>
            <a:r>
              <a:rPr lang="en-US" sz="2400" dirty="0"/>
              <a:t>Very few open and accepted industry standards</a:t>
            </a:r>
          </a:p>
          <a:p>
            <a:r>
              <a:rPr lang="en-US" sz="2400" dirty="0"/>
              <a:t>Hard to develop cross-platform solutions</a:t>
            </a:r>
          </a:p>
          <a:p>
            <a:r>
              <a:rPr lang="en-US" sz="2400" dirty="0"/>
              <a:t>Security</a:t>
            </a:r>
          </a:p>
          <a:p>
            <a:r>
              <a:rPr lang="en-US" sz="2400" dirty="0"/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35994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B6D-093A-4518-AE54-5AB81003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1CFAB-506B-4A98-8079-5EC0DB4E0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54196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99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BC1FA60E-7087-48A0-9F9A-1E1E86ED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69" y="4516199"/>
            <a:ext cx="4681415" cy="278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74AB6-D287-4300-9825-6676AFF7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Devices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6A0F-062F-4BE7-BF2D-89FBEDB8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938" y="1617161"/>
            <a:ext cx="3606800" cy="4580793"/>
          </a:xfrm>
        </p:spPr>
        <p:txBody>
          <a:bodyPr>
            <a:normAutofit/>
          </a:bodyPr>
          <a:lstStyle/>
          <a:p>
            <a:r>
              <a:rPr lang="en-US" dirty="0"/>
              <a:t>Products</a:t>
            </a:r>
          </a:p>
          <a:p>
            <a:pPr lvl="1"/>
            <a:r>
              <a:rPr lang="en-US" dirty="0"/>
              <a:t>Lights</a:t>
            </a:r>
          </a:p>
          <a:p>
            <a:pPr lvl="1"/>
            <a:r>
              <a:rPr lang="en-US" dirty="0"/>
              <a:t>Blinds</a:t>
            </a:r>
          </a:p>
          <a:p>
            <a:pPr lvl="1"/>
            <a:r>
              <a:rPr lang="en-US" dirty="0"/>
              <a:t>Cameras</a:t>
            </a:r>
          </a:p>
          <a:p>
            <a:pPr lvl="1"/>
            <a:r>
              <a:rPr lang="en-US" dirty="0"/>
              <a:t>Presence detectors</a:t>
            </a:r>
          </a:p>
          <a:p>
            <a:pPr lvl="1"/>
            <a:r>
              <a:rPr lang="en-US" dirty="0"/>
              <a:t>Door locks</a:t>
            </a:r>
          </a:p>
          <a:p>
            <a:pPr lvl="1"/>
            <a:r>
              <a:rPr lang="en-US" dirty="0"/>
              <a:t>Thermostats</a:t>
            </a:r>
          </a:p>
          <a:p>
            <a:pPr lvl="1"/>
            <a:r>
              <a:rPr lang="en-US" dirty="0"/>
              <a:t>HVAC systems</a:t>
            </a:r>
          </a:p>
          <a:p>
            <a:pPr lvl="1"/>
            <a:r>
              <a:rPr lang="en-US" dirty="0"/>
              <a:t>Water detectors</a:t>
            </a:r>
          </a:p>
          <a:p>
            <a:pPr lvl="1"/>
            <a:r>
              <a:rPr lang="en-US" dirty="0"/>
              <a:t>Speakers</a:t>
            </a:r>
          </a:p>
          <a:p>
            <a:pPr lvl="1"/>
            <a:r>
              <a:rPr lang="en-US" dirty="0"/>
              <a:t>etc...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ECBE8D-A532-40C8-B0FD-0B1EE85528E2}"/>
              </a:ext>
            </a:extLst>
          </p:cNvPr>
          <p:cNvGrpSpPr/>
          <p:nvPr/>
        </p:nvGrpSpPr>
        <p:grpSpPr>
          <a:xfrm>
            <a:off x="8585200" y="1617161"/>
            <a:ext cx="3606800" cy="4293909"/>
            <a:chOff x="6172200" y="2015391"/>
            <a:chExt cx="3606800" cy="4293909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BC9B518-A797-4C03-A904-A56EB67578E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2015391"/>
              <a:ext cx="3606800" cy="4293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 err="1"/>
                <a:t>IoT</a:t>
              </a:r>
              <a:r>
                <a:rPr lang="es-ES" dirty="0"/>
                <a:t> </a:t>
              </a:r>
              <a:r>
                <a:rPr lang="es-ES" dirty="0" err="1"/>
                <a:t>classes</a:t>
              </a:r>
              <a:r>
                <a:rPr lang="es-ES" dirty="0"/>
                <a:t>:</a:t>
              </a:r>
            </a:p>
            <a:p>
              <a:pPr lvl="1">
                <a:buClr>
                  <a:schemeClr val="bg1"/>
                </a:buClr>
              </a:pPr>
              <a:r>
                <a:rPr lang="en-US" i="0" dirty="0"/>
                <a:t>Assumed State</a:t>
              </a:r>
            </a:p>
            <a:p>
              <a:pPr lvl="1">
                <a:buClr>
                  <a:schemeClr val="bg1"/>
                </a:buClr>
              </a:pPr>
              <a:r>
                <a:rPr lang="en-US" i="0" dirty="0"/>
                <a:t>Cloud Polling</a:t>
              </a:r>
            </a:p>
            <a:p>
              <a:pPr lvl="1">
                <a:buClr>
                  <a:schemeClr val="bg1"/>
                </a:buClr>
              </a:pPr>
              <a:r>
                <a:rPr lang="en-US" i="0" dirty="0"/>
                <a:t>Cloud Push</a:t>
              </a:r>
            </a:p>
            <a:p>
              <a:pPr lvl="1">
                <a:buClr>
                  <a:schemeClr val="bg1"/>
                </a:buClr>
              </a:pPr>
              <a:r>
                <a:rPr lang="en-US" i="0" dirty="0"/>
                <a:t>Local Polling</a:t>
              </a:r>
            </a:p>
            <a:p>
              <a:pPr lvl="1">
                <a:buClr>
                  <a:schemeClr val="bg1"/>
                </a:buClr>
              </a:pPr>
              <a:r>
                <a:rPr lang="en-US" i="0" dirty="0"/>
                <a:t>Local Push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CEC1B9-59B7-4928-BBF4-4E0CB5701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6088" y="2421304"/>
              <a:ext cx="342900" cy="342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2A440F-5688-42B6-A198-8B62D63B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6088" y="3158391"/>
              <a:ext cx="342900" cy="342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7B4598-BB67-4F4D-B26E-6ECF2EA7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6088" y="2789847"/>
              <a:ext cx="342900" cy="34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BA9A0D-2781-4FFB-8EC1-12F897B1F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5146" y="3867880"/>
              <a:ext cx="313842" cy="3429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111F67-0FC3-44E7-B796-4960D4AA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1719" y="3519181"/>
              <a:ext cx="342900" cy="330869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F34114D-0233-43F2-A6E1-38788317E051}"/>
              </a:ext>
            </a:extLst>
          </p:cNvPr>
          <p:cNvSpPr txBox="1">
            <a:spLocks/>
          </p:cNvSpPr>
          <p:nvPr/>
        </p:nvSpPr>
        <p:spPr>
          <a:xfrm>
            <a:off x="4585676" y="1617160"/>
            <a:ext cx="3606800" cy="458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DYI</a:t>
            </a:r>
          </a:p>
          <a:p>
            <a:pPr lvl="1"/>
            <a:r>
              <a:rPr lang="en-US" dirty="0"/>
              <a:t>Arduino</a:t>
            </a:r>
          </a:p>
          <a:p>
            <a:pPr lvl="1"/>
            <a:r>
              <a:rPr lang="en-US" dirty="0"/>
              <a:t>Raspberry PI</a:t>
            </a:r>
          </a:p>
          <a:p>
            <a:pPr lvl="1"/>
            <a:r>
              <a:rPr lang="en-US" i="0" dirty="0"/>
              <a:t>ESP8266</a:t>
            </a:r>
          </a:p>
          <a:p>
            <a:pPr lvl="1"/>
            <a:r>
              <a:rPr lang="en-US" i="0"/>
              <a:t>RF Socket</a:t>
            </a:r>
            <a:endParaRPr lang="en-US" i="0" dirty="0"/>
          </a:p>
          <a:p>
            <a:pPr lvl="1"/>
            <a:r>
              <a:rPr lang="en-US" i="0" dirty="0" err="1"/>
              <a:t>etc</a:t>
            </a:r>
            <a:r>
              <a:rPr lang="en-US" i="0" dirty="0"/>
              <a:t>…</a:t>
            </a:r>
          </a:p>
          <a:p>
            <a:pPr lvl="1"/>
            <a:endParaRPr lang="en-US" b="1" i="0" dirty="0"/>
          </a:p>
          <a:p>
            <a:pPr lvl="1"/>
            <a:endParaRPr lang="en-US" dirty="0"/>
          </a:p>
        </p:txBody>
      </p:sp>
      <p:pic>
        <p:nvPicPr>
          <p:cNvPr id="8198" name="Picture 6" descr="Image result for smart home diy">
            <a:extLst>
              <a:ext uri="{FF2B5EF4-FFF2-40B4-BE49-F238E27FC236}">
                <a16:creationId xmlns:a16="http://schemas.microsoft.com/office/drawing/2014/main" id="{493B1DF1-49F9-4F15-BA9A-45FC8862B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107" y="4123484"/>
            <a:ext cx="3743893" cy="28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532B-7248-4E4B-96E4-F098CBC3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AB58D-70A9-4A43-BDD6-D852EA59C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4724400" cy="4058239"/>
          </a:xfrm>
        </p:spPr>
        <p:txBody>
          <a:bodyPr>
            <a:normAutofit/>
          </a:bodyPr>
          <a:lstStyle/>
          <a:p>
            <a:r>
              <a:rPr lang="en-US" sz="2400" dirty="0"/>
              <a:t>Proprietary software, e.g.:</a:t>
            </a:r>
          </a:p>
          <a:p>
            <a:pPr lvl="1"/>
            <a:r>
              <a:rPr lang="en-US" sz="2400" dirty="0"/>
              <a:t>Samsung SmartThings</a:t>
            </a:r>
          </a:p>
          <a:p>
            <a:pPr lvl="1"/>
            <a:r>
              <a:rPr lang="en-US" sz="2400" dirty="0"/>
              <a:t>Google Home or Nest Hub</a:t>
            </a:r>
          </a:p>
          <a:p>
            <a:pPr lvl="1"/>
            <a:r>
              <a:rPr lang="en-US" sz="2400" dirty="0"/>
              <a:t>Amazon Echo</a:t>
            </a:r>
          </a:p>
          <a:p>
            <a:r>
              <a:rPr lang="en-US" sz="2400" dirty="0"/>
              <a:t>Open source software, e.g.:</a:t>
            </a:r>
          </a:p>
          <a:p>
            <a:pPr lvl="1"/>
            <a:r>
              <a:rPr lang="en-US" sz="2400" dirty="0"/>
              <a:t>Home Assistant</a:t>
            </a:r>
          </a:p>
          <a:p>
            <a:pPr lvl="1"/>
            <a:r>
              <a:rPr lang="en-US" sz="2400" dirty="0" err="1"/>
              <a:t>OpenHAB</a:t>
            </a:r>
            <a:endParaRPr lang="en-US" sz="2400" dirty="0"/>
          </a:p>
          <a:p>
            <a:pPr lvl="1"/>
            <a:r>
              <a:rPr lang="en-US" sz="2400" dirty="0" err="1"/>
              <a:t>Domoticz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074" name="Picture 2" descr="Image result for samsung smartthings">
            <a:extLst>
              <a:ext uri="{FF2B5EF4-FFF2-40B4-BE49-F238E27FC236}">
                <a16:creationId xmlns:a16="http://schemas.microsoft.com/office/drawing/2014/main" id="{44BAF522-77AB-45CE-87EE-64C37A009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00" y="139363"/>
            <a:ext cx="2657861" cy="20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ogle nest hub">
            <a:extLst>
              <a:ext uri="{FF2B5EF4-FFF2-40B4-BE49-F238E27FC236}">
                <a16:creationId xmlns:a16="http://schemas.microsoft.com/office/drawing/2014/main" id="{9742FDD9-AA2E-4E27-B2A2-7A890BB8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272" y="737483"/>
            <a:ext cx="2719346" cy="27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mazon echo">
            <a:extLst>
              <a:ext uri="{FF2B5EF4-FFF2-40B4-BE49-F238E27FC236}">
                <a16:creationId xmlns:a16="http://schemas.microsoft.com/office/drawing/2014/main" id="{C335FB9A-0A78-4CF4-8B9D-C39637DF8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262" y="2255764"/>
            <a:ext cx="2285999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home assistant">
            <a:extLst>
              <a:ext uri="{FF2B5EF4-FFF2-40B4-BE49-F238E27FC236}">
                <a16:creationId xmlns:a16="http://schemas.microsoft.com/office/drawing/2014/main" id="{C989542A-4C0B-47C2-A682-59085024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913" y="3398764"/>
            <a:ext cx="1775791" cy="17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openhab">
            <a:extLst>
              <a:ext uri="{FF2B5EF4-FFF2-40B4-BE49-F238E27FC236}">
                <a16:creationId xmlns:a16="http://schemas.microsoft.com/office/drawing/2014/main" id="{FF64C082-6DAD-4A78-BD58-0A2544682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01" y="5876676"/>
            <a:ext cx="2973031" cy="6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domoticz logo">
            <a:extLst>
              <a:ext uri="{FF2B5EF4-FFF2-40B4-BE49-F238E27FC236}">
                <a16:creationId xmlns:a16="http://schemas.microsoft.com/office/drawing/2014/main" id="{73B8C48E-E972-43DE-BECC-2A50C812B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979" y="4976895"/>
            <a:ext cx="2772826" cy="7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459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1">
      <a:dk1>
        <a:sysClr val="windowText" lastClr="000000"/>
      </a:dk1>
      <a:lt1>
        <a:sysClr val="window" lastClr="FFFFFF"/>
      </a:lt1>
      <a:dk2>
        <a:srgbClr val="191B0E"/>
      </a:dk2>
      <a:lt2>
        <a:srgbClr val="FFFFF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Widescreen</PresentationFormat>
  <Paragraphs>172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Franklin Gothic Book</vt:lpstr>
      <vt:lpstr>Crop</vt:lpstr>
      <vt:lpstr>SMART HOMES</vt:lpstr>
      <vt:lpstr>What is a Smart Home?</vt:lpstr>
      <vt:lpstr>A bit of history</vt:lpstr>
      <vt:lpstr>PowerPoint Presentation</vt:lpstr>
      <vt:lpstr>PowerPoint Presentation</vt:lpstr>
      <vt:lpstr>Challenges</vt:lpstr>
      <vt:lpstr>Classification</vt:lpstr>
      <vt:lpstr>Devices, or Things</vt:lpstr>
      <vt:lpstr>Central hub</vt:lpstr>
      <vt:lpstr>UI</vt:lpstr>
      <vt:lpstr>Protocols</vt:lpstr>
      <vt:lpstr>My home setup</vt:lpstr>
      <vt:lpstr>Requirements</vt:lpstr>
      <vt:lpstr>Hub</vt:lpstr>
      <vt:lpstr>Lights</vt:lpstr>
      <vt:lpstr>Blinds</vt:lpstr>
      <vt:lpstr>Heating</vt:lpstr>
      <vt:lpstr>Others</vt:lpstr>
      <vt:lpstr>DEMO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2019-12-04T08:17:55Z</dcterms:created>
  <dcterms:modified xsi:type="dcterms:W3CDTF">2019-12-04T08:17:59Z</dcterms:modified>
</cp:coreProperties>
</file>